
<file path=[Content_Types].xml><?xml version="1.0" encoding="utf-8"?>
<Types xmlns="http://schemas.openxmlformats.org/package/2006/content-types">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hPsPM1R9AX7Sv6og++MOa+zw51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2"/>
          <p:cNvSpPr/>
          <p:nvPr>
            <p:ph idx="2" type="pic"/>
          </p:nvPr>
        </p:nvSpPr>
        <p:spPr>
          <a:xfrm>
            <a:off x="1792288" y="612775"/>
            <a:ext cx="5486400" cy="4114800"/>
          </a:xfrm>
          <a:prstGeom prst="rect">
            <a:avLst/>
          </a:prstGeom>
          <a:noFill/>
          <a:ln>
            <a:noFill/>
          </a:ln>
        </p:spPr>
      </p:sp>
      <p:sp>
        <p:nvSpPr>
          <p:cNvPr id="64" name="Google Shape;64;p4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vmlDrawing" Target="../drawings/vmlDrawing1.vml"/><Relationship Id="rId4" Type="http://schemas.openxmlformats.org/officeDocument/2006/relationships/image" Target="../media/image1.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85" name="Google Shape;85;p1"/>
          <p:cNvSpPr txBox="1"/>
          <p:nvPr/>
        </p:nvSpPr>
        <p:spPr>
          <a:xfrm>
            <a:off x="2909321" y="2638522"/>
            <a:ext cx="12469500" cy="225810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i="0" lang="en-US" sz="14671" u="none" cap="none" strike="noStrike">
                <a:solidFill>
                  <a:srgbClr val="B84C65"/>
                </a:solidFill>
                <a:latin typeface="Times New Roman"/>
                <a:ea typeface="Times New Roman"/>
                <a:cs typeface="Times New Roman"/>
                <a:sym typeface="Times New Roman"/>
              </a:rPr>
              <a:t>Chapter 6:</a:t>
            </a:r>
            <a:endParaRPr>
              <a:latin typeface="Times New Roman"/>
              <a:ea typeface="Times New Roman"/>
              <a:cs typeface="Times New Roman"/>
              <a:sym typeface="Times New Roman"/>
            </a:endParaRPr>
          </a:p>
        </p:txBody>
      </p:sp>
      <p:sp>
        <p:nvSpPr>
          <p:cNvPr id="86" name="Google Shape;86;p1"/>
          <p:cNvSpPr txBox="1"/>
          <p:nvPr/>
        </p:nvSpPr>
        <p:spPr>
          <a:xfrm>
            <a:off x="1626456" y="5143525"/>
            <a:ext cx="15782400" cy="897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i="0" lang="en-US" sz="5833" u="none" cap="none" strike="noStrike">
                <a:solidFill>
                  <a:srgbClr val="B84C65"/>
                </a:solidFill>
                <a:latin typeface="Times New Roman"/>
                <a:ea typeface="Times New Roman"/>
                <a:cs typeface="Times New Roman"/>
                <a:sym typeface="Times New Roman"/>
              </a:rPr>
              <a:t>Classification: basic concepts and methods</a:t>
            </a:r>
            <a:endParaRPr>
              <a:latin typeface="Times New Roman"/>
              <a:ea typeface="Times New Roman"/>
              <a:cs typeface="Times New Roman"/>
              <a:sym typeface="Times New Roman"/>
            </a:endParaRPr>
          </a:p>
        </p:txBody>
      </p:sp>
      <p:sp>
        <p:nvSpPr>
          <p:cNvPr id="87" name="Google Shape;87;p1"/>
          <p:cNvSpPr txBox="1"/>
          <p:nvPr/>
        </p:nvSpPr>
        <p:spPr>
          <a:xfrm>
            <a:off x="-169217" y="6930275"/>
            <a:ext cx="18125700" cy="39066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Carla Dasal</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Gelain Castronuevo</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Kirstien Ruiz</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October 10, 2025</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1st Group </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t/>
            </a:r>
            <a:endParaRPr b="1" sz="2700">
              <a:solidFill>
                <a:srgbClr val="B84C65"/>
              </a:solidFill>
              <a:latin typeface="Times New Roman"/>
              <a:ea typeface="Times New Roman"/>
              <a:cs typeface="Times New Roman"/>
              <a:sym typeface="Times New Roman"/>
            </a:endParaRPr>
          </a:p>
          <a:p>
            <a:pPr indent="0" lvl="0" marL="0" marR="0" rtl="0" algn="ctr">
              <a:lnSpc>
                <a:spcPct val="139996"/>
              </a:lnSpc>
              <a:spcBef>
                <a:spcPts val="0"/>
              </a:spcBef>
              <a:spcAft>
                <a:spcPts val="0"/>
              </a:spcAft>
              <a:buNone/>
            </a:pPr>
            <a:r>
              <a:rPr b="1" lang="en-US" sz="2700">
                <a:solidFill>
                  <a:srgbClr val="B84C65"/>
                </a:solidFill>
                <a:latin typeface="Times New Roman"/>
                <a:ea typeface="Times New Roman"/>
                <a:cs typeface="Times New Roman"/>
                <a:sym typeface="Times New Roman"/>
              </a:rPr>
              <a:t>BSIT NS 4A</a:t>
            </a:r>
            <a:endParaRPr b="1" sz="2700">
              <a:solidFill>
                <a:srgbClr val="B84C65"/>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49" name="Google Shape;149;p10"/>
          <p:cNvSpPr txBox="1"/>
          <p:nvPr/>
        </p:nvSpPr>
        <p:spPr>
          <a:xfrm>
            <a:off x="787041" y="1508386"/>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Summary</a:t>
            </a:r>
            <a:endParaRPr/>
          </a:p>
        </p:txBody>
      </p:sp>
      <p:sp>
        <p:nvSpPr>
          <p:cNvPr id="150" name="Google Shape;150;p10"/>
          <p:cNvSpPr txBox="1"/>
          <p:nvPr/>
        </p:nvSpPr>
        <p:spPr>
          <a:xfrm>
            <a:off x="2005925" y="3602597"/>
            <a:ext cx="14626852" cy="3963164"/>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In summary, classification is the task of grouping data into categories based on labeled training examples. The general approach involves building a model through training, testing it with new data, and then deploying it for real use. However, there are issues that must be considered, such as selecting the correct model, avoiding overfitting and underfitting, handling noisy or incomplete data, and choosing the right evaluation methods.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56" name="Google Shape;156;p12"/>
          <p:cNvSpPr txBox="1"/>
          <p:nvPr/>
        </p:nvSpPr>
        <p:spPr>
          <a:xfrm>
            <a:off x="1028700" y="1438275"/>
            <a:ext cx="16713919" cy="1466867"/>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624" u="none" cap="none" strike="noStrike">
                <a:solidFill>
                  <a:srgbClr val="B84C65"/>
                </a:solidFill>
                <a:latin typeface="Arial"/>
                <a:ea typeface="Arial"/>
                <a:cs typeface="Arial"/>
                <a:sym typeface="Arial"/>
              </a:rPr>
              <a:t>Decision Tree Induction</a:t>
            </a:r>
            <a:endParaRPr/>
          </a:p>
        </p:txBody>
      </p:sp>
      <p:sp>
        <p:nvSpPr>
          <p:cNvPr id="157" name="Google Shape;157;p12"/>
          <p:cNvSpPr txBox="1"/>
          <p:nvPr/>
        </p:nvSpPr>
        <p:spPr>
          <a:xfrm>
            <a:off x="2518148" y="3433380"/>
            <a:ext cx="14626852" cy="3305939"/>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A Decision Tree is a supervised machine learning model used for classification and regression. It organizes decisions in a tree-like structure where the root represents the dataset, internal nodes represent decision rules, and leaves represent outcomes. It is simple, easy to interpret, and works with both categorical and numerical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63" name="Google Shape;163;p13"/>
          <p:cNvSpPr txBox="1"/>
          <p:nvPr/>
        </p:nvSpPr>
        <p:spPr>
          <a:xfrm>
            <a:off x="1028700" y="823711"/>
            <a:ext cx="16713919" cy="13843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24" u="none" cap="none" strike="noStrike">
                <a:solidFill>
                  <a:srgbClr val="B84C65"/>
                </a:solidFill>
                <a:latin typeface="Arial"/>
                <a:ea typeface="Arial"/>
                <a:cs typeface="Arial"/>
                <a:sym typeface="Arial"/>
              </a:rPr>
              <a:t>Types of Decision Trees</a:t>
            </a:r>
            <a:endParaRPr/>
          </a:p>
        </p:txBody>
      </p:sp>
      <p:sp>
        <p:nvSpPr>
          <p:cNvPr id="164" name="Google Shape;164;p13"/>
          <p:cNvSpPr txBox="1"/>
          <p:nvPr/>
        </p:nvSpPr>
        <p:spPr>
          <a:xfrm>
            <a:off x="1270359" y="2469373"/>
            <a:ext cx="16230600" cy="5934839"/>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Classification Trees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 Classification Tree is used when the target variable is categorical, meaning it predicts discrete outcomes such as Yes or No, or Spam and Not Spam. </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Regression Trees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 Regression Tree is used when the target variable is continuous, meaning it predicts numerical values instead of categories.  Unlike classification trees, which produce class labels, regression trees provide a numeric prediction.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70" name="Google Shape;170;p14"/>
          <p:cNvSpPr txBox="1"/>
          <p:nvPr/>
        </p:nvSpPr>
        <p:spPr>
          <a:xfrm>
            <a:off x="1028700" y="1823836"/>
            <a:ext cx="16713919" cy="13843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24" u="none" cap="none" strike="noStrike">
                <a:solidFill>
                  <a:srgbClr val="B84C65"/>
                </a:solidFill>
                <a:latin typeface="Arial"/>
                <a:ea typeface="Arial"/>
                <a:cs typeface="Arial"/>
                <a:sym typeface="Arial"/>
              </a:rPr>
              <a:t>Rule-Based Classification</a:t>
            </a:r>
            <a:endParaRPr/>
          </a:p>
        </p:txBody>
      </p:sp>
      <p:sp>
        <p:nvSpPr>
          <p:cNvPr id="171" name="Google Shape;171;p14"/>
          <p:cNvSpPr txBox="1"/>
          <p:nvPr/>
        </p:nvSpPr>
        <p:spPr>
          <a:xfrm>
            <a:off x="1512019" y="3826686"/>
            <a:ext cx="16230600" cy="3305939"/>
          </a:xfrm>
          <a:prstGeom prst="rect">
            <a:avLst/>
          </a:prstGeom>
          <a:noFill/>
          <a:ln>
            <a:noFill/>
          </a:ln>
        </p:spPr>
        <p:txBody>
          <a:bodyPr anchorCtr="0" anchor="t" bIns="0" lIns="0" spcFirstLastPara="1" rIns="0" wrap="square" tIns="0">
            <a:spAutoFit/>
          </a:bodyPr>
          <a:lstStyle/>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Rule-based classification is a machine learning method that uses a set of “If–Then” rules to categorize data. Each rule checks specific conditions on the attributes of a record, and if the conditions are satisfied, the record is assigned to a particular class. This approach is easy to interpret because the rules clearly show how decisions are made.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77" name="Google Shape;177;p15"/>
          <p:cNvSpPr txBox="1"/>
          <p:nvPr/>
        </p:nvSpPr>
        <p:spPr>
          <a:xfrm>
            <a:off x="1028700" y="1823836"/>
            <a:ext cx="16713919" cy="13843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24" u="none" cap="none" strike="noStrike">
                <a:solidFill>
                  <a:srgbClr val="B84C65"/>
                </a:solidFill>
                <a:latin typeface="Arial"/>
                <a:ea typeface="Arial"/>
                <a:cs typeface="Arial"/>
                <a:sym typeface="Arial"/>
              </a:rPr>
              <a:t>Types of Rule-Based Classification</a:t>
            </a:r>
            <a:endParaRPr/>
          </a:p>
        </p:txBody>
      </p:sp>
      <p:sp>
        <p:nvSpPr>
          <p:cNvPr id="178" name="Google Shape;178;p15"/>
          <p:cNvSpPr txBox="1"/>
          <p:nvPr/>
        </p:nvSpPr>
        <p:spPr>
          <a:xfrm>
            <a:off x="1512019" y="3826686"/>
            <a:ext cx="16230600" cy="4620389"/>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Rule Extraction from Decision Trees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This method converts the structure of a decision tree into a set of If–Then rules. Each path from the root to a leaf node becomes one rule, making it easier to interpret how the model reaches its decisions. By expressing the tree as rules, the classification process becomes more transparent and understandable . For example, a decision tree branch may be written as: If Age &gt; 18 and Income = High, then classify as “Eligible.”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84" name="Google Shape;184;p16"/>
          <p:cNvSpPr txBox="1"/>
          <p:nvPr/>
        </p:nvSpPr>
        <p:spPr>
          <a:xfrm>
            <a:off x="1028700" y="573680"/>
            <a:ext cx="16713919" cy="13843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24" u="none" cap="none" strike="noStrike">
                <a:solidFill>
                  <a:srgbClr val="B84C65"/>
                </a:solidFill>
                <a:latin typeface="Arial"/>
                <a:ea typeface="Arial"/>
                <a:cs typeface="Arial"/>
                <a:sym typeface="Arial"/>
              </a:rPr>
              <a:t>Types of Rule-Based Classification</a:t>
            </a:r>
            <a:endParaRPr/>
          </a:p>
        </p:txBody>
      </p:sp>
      <p:sp>
        <p:nvSpPr>
          <p:cNvPr id="185" name="Google Shape;185;p16"/>
          <p:cNvSpPr txBox="1"/>
          <p:nvPr/>
        </p:nvSpPr>
        <p:spPr>
          <a:xfrm>
            <a:off x="1270359" y="2666236"/>
            <a:ext cx="16230600" cy="6592064"/>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Direct Rule Induction</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Direct rule induction creates rules straight from the dataset without building a decision tree first. Two well-known algorithms for this are RIPPER and CN2.</a:t>
            </a:r>
            <a:endParaRPr/>
          </a:p>
          <a:p>
            <a:pPr indent="-602345" lvl="3" marL="2409381"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RIPPER (Repeated Incremental Pruning to Produce Error Reduction) is an algorithm that generates rules and then prunes or simplifies them to avoid errors and overfitting.</a:t>
            </a:r>
            <a:endParaRPr/>
          </a:p>
          <a:p>
            <a:pPr indent="-602345" lvl="3" marL="2409381"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CN2 Algorithm is designed to handle noisy or inconsistent data by producing rules that balance accuracy with generalization. </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91" name="Google Shape;191;p17"/>
          <p:cNvSpPr txBox="1"/>
          <p:nvPr/>
        </p:nvSpPr>
        <p:spPr>
          <a:xfrm>
            <a:off x="1028700" y="260342"/>
            <a:ext cx="16713919" cy="13843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124" u="none" cap="none" strike="noStrike">
                <a:solidFill>
                  <a:srgbClr val="B84C65"/>
                </a:solidFill>
                <a:latin typeface="Arial"/>
                <a:ea typeface="Arial"/>
                <a:cs typeface="Arial"/>
                <a:sym typeface="Arial"/>
              </a:rPr>
              <a:t>Types of Rule-Based Classification</a:t>
            </a:r>
            <a:endParaRPr/>
          </a:p>
        </p:txBody>
      </p:sp>
      <p:sp>
        <p:nvSpPr>
          <p:cNvPr id="192" name="Google Shape;192;p17"/>
          <p:cNvSpPr txBox="1"/>
          <p:nvPr/>
        </p:nvSpPr>
        <p:spPr>
          <a:xfrm>
            <a:off x="0" y="1773267"/>
            <a:ext cx="17742619" cy="8563739"/>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Association Rule Mining </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Association Rule Mining  is a data mining technique used to discover interesting relationships or patterns among a large set of data items.</a:t>
            </a:r>
            <a:endParaRPr/>
          </a:p>
          <a:p>
            <a:pPr indent="-602345" lvl="3" marL="2409381"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Apriori is an algorithm </a:t>
            </a:r>
            <a:endParaRPr/>
          </a:p>
          <a:p>
            <a:pPr indent="-642502" lvl="4" marL="3212508"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used in association rule mining that works by generating frequent itemsets through an iterative approach. It uses the principle that if an itemset is frequent, all of its subsets must also be frequent, making it efficient for large datasets.</a:t>
            </a:r>
            <a:endParaRPr/>
          </a:p>
          <a:p>
            <a:pPr indent="-602345" lvl="3" marL="2409381"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FP-Growth (Frequent Pattern Growth) </a:t>
            </a:r>
            <a:endParaRPr/>
          </a:p>
          <a:p>
            <a:pPr indent="-642502" lvl="4" marL="3212508"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is another algorithm for mining frequent itemsets without candidate generation. It uses a compressed data structure called an FP-tree, which allows faster and more memory-efficient mining compared to Apriori.</a:t>
            </a:r>
            <a:endParaRPr/>
          </a:p>
          <a:p>
            <a:pPr indent="-299261" lvl="2" marL="1606254" marR="0" rtl="0" algn="l">
              <a:lnSpc>
                <a:spcPct val="140010"/>
              </a:lnSpc>
              <a:spcBef>
                <a:spcPts val="0"/>
              </a:spcBef>
              <a:spcAft>
                <a:spcPts val="0"/>
              </a:spcAft>
              <a:buClr>
                <a:schemeClr val="dk1"/>
              </a:buClr>
              <a:buSzPts val="3719"/>
              <a:buFont typeface="Arial"/>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98" name="Google Shape;198;p18"/>
          <p:cNvSpPr txBox="1"/>
          <p:nvPr/>
        </p:nvSpPr>
        <p:spPr>
          <a:xfrm>
            <a:off x="787041" y="1527167"/>
            <a:ext cx="16713919" cy="1509415"/>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0" i="0" lang="en-US" sz="8824" u="none" cap="none" strike="noStrike">
                <a:solidFill>
                  <a:srgbClr val="B84C65"/>
                </a:solidFill>
                <a:latin typeface="Arial"/>
                <a:ea typeface="Arial"/>
                <a:cs typeface="Arial"/>
                <a:sym typeface="Arial"/>
              </a:rPr>
              <a:t>Bayesian Classification</a:t>
            </a:r>
            <a:endParaRPr/>
          </a:p>
        </p:txBody>
      </p:sp>
      <p:sp>
        <p:nvSpPr>
          <p:cNvPr id="199" name="Google Shape;199;p18"/>
          <p:cNvSpPr txBox="1"/>
          <p:nvPr/>
        </p:nvSpPr>
        <p:spPr>
          <a:xfrm>
            <a:off x="272691" y="3630642"/>
            <a:ext cx="17742619" cy="3963164"/>
          </a:xfrm>
          <a:prstGeom prst="rect">
            <a:avLst/>
          </a:prstGeom>
          <a:noFill/>
          <a:ln>
            <a:noFill/>
          </a:ln>
        </p:spPr>
        <p:txBody>
          <a:bodyPr anchorCtr="0" anchor="t" bIns="0" lIns="0" spcFirstLastPara="1" rIns="0" wrap="square" tIns="0">
            <a:spAutoFit/>
          </a:bodyPr>
          <a:lstStyle/>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Bayesian Classification is a supervised learning method based on Bayes’ Theorem, which calculates the probability of a class given the observed data. It works by using prior knowledge and updating it with new evidence to make predictions. This approach is especially powerful because it provides a probabilistic framework for classification, meaning it not only predicts the class label but also estimates how confident the model is in its decision.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05" name="Google Shape;205;p19"/>
          <p:cNvSpPr txBox="1"/>
          <p:nvPr/>
        </p:nvSpPr>
        <p:spPr>
          <a:xfrm>
            <a:off x="817959" y="207317"/>
            <a:ext cx="16713919" cy="136780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024" u="none" cap="none" strike="noStrike">
                <a:solidFill>
                  <a:srgbClr val="B84C65"/>
                </a:solidFill>
                <a:latin typeface="Arial"/>
                <a:ea typeface="Arial"/>
                <a:cs typeface="Arial"/>
                <a:sym typeface="Arial"/>
              </a:rPr>
              <a:t>Bayesian Classification Methods</a:t>
            </a:r>
            <a:endParaRPr/>
          </a:p>
        </p:txBody>
      </p:sp>
      <p:sp>
        <p:nvSpPr>
          <p:cNvPr id="206" name="Google Shape;206;p19"/>
          <p:cNvSpPr txBox="1"/>
          <p:nvPr/>
        </p:nvSpPr>
        <p:spPr>
          <a:xfrm>
            <a:off x="545381" y="2065032"/>
            <a:ext cx="17742619" cy="8563739"/>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Gaussian Naïve Bayes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Assumes features follow a normal (Gaussian) distribution, making it suitable for continuous data.</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Commonly applied in problems like medical test results, image processing, or sensor data classification.</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Example: Predicting whether a patient has a disease based on continuous lab test values.</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Multinomial Naïve Bayes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Designed for discrete data such as counts or frequencies of words and events.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Very effective in natural language processing tasks like spam filtering and topic tagging.</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Example: Classifying news articles into categories based on word frequency.</a:t>
            </a:r>
            <a:endParaRPr/>
          </a:p>
          <a:p>
            <a:pPr indent="-299261" lvl="2" marL="1606254" marR="0" rtl="0" algn="l">
              <a:lnSpc>
                <a:spcPct val="140010"/>
              </a:lnSpc>
              <a:spcBef>
                <a:spcPts val="0"/>
              </a:spcBef>
              <a:spcAft>
                <a:spcPts val="0"/>
              </a:spcAft>
              <a:buClr>
                <a:schemeClr val="dk1"/>
              </a:buClr>
              <a:buSzPts val="3719"/>
              <a:buFont typeface="Arial"/>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12" name="Google Shape;212;p20"/>
          <p:cNvSpPr txBox="1"/>
          <p:nvPr/>
        </p:nvSpPr>
        <p:spPr>
          <a:xfrm>
            <a:off x="817959" y="207317"/>
            <a:ext cx="16713919" cy="136780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024" u="none" cap="none" strike="noStrike">
                <a:solidFill>
                  <a:srgbClr val="B84C65"/>
                </a:solidFill>
                <a:latin typeface="Arial"/>
                <a:ea typeface="Arial"/>
                <a:cs typeface="Arial"/>
                <a:sym typeface="Arial"/>
              </a:rPr>
              <a:t>Bayesian Classification Methods</a:t>
            </a:r>
            <a:endParaRPr/>
          </a:p>
        </p:txBody>
      </p:sp>
      <p:sp>
        <p:nvSpPr>
          <p:cNvPr id="213" name="Google Shape;213;p20"/>
          <p:cNvSpPr txBox="1"/>
          <p:nvPr/>
        </p:nvSpPr>
        <p:spPr>
          <a:xfrm>
            <a:off x="545381" y="2065032"/>
            <a:ext cx="17742619" cy="7249289"/>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Bernoulli Naïve Bayes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Works with binary/boolean features where attributes are either present or absent.</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Focuses more on the occurrence of a feature rather than its frequency.</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Bayesian Belief Networks (BBN)</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Graphical models that represent probabilistic relationships among variables using nodes and edges.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Can handle complex dependencies that Naïve Bayes cannot capture.</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a:p>
            <a:pPr indent="-299261" lvl="2" marL="1606254" marR="0" rtl="0" algn="l">
              <a:lnSpc>
                <a:spcPct val="140010"/>
              </a:lnSpc>
              <a:spcBef>
                <a:spcPts val="0"/>
              </a:spcBef>
              <a:spcAft>
                <a:spcPts val="0"/>
              </a:spcAft>
              <a:buClr>
                <a:schemeClr val="dk1"/>
              </a:buClr>
              <a:buSzPts val="3719"/>
              <a:buFont typeface="Arial"/>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93" name="Google Shape;93;p2"/>
          <p:cNvSpPr txBox="1"/>
          <p:nvPr/>
        </p:nvSpPr>
        <p:spPr>
          <a:xfrm>
            <a:off x="2324142" y="1339434"/>
            <a:ext cx="13639715"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What is Classification?</a:t>
            </a:r>
            <a:endParaRPr/>
          </a:p>
        </p:txBody>
      </p:sp>
      <p:sp>
        <p:nvSpPr>
          <p:cNvPr id="94" name="Google Shape;94;p2"/>
          <p:cNvSpPr txBox="1"/>
          <p:nvPr/>
        </p:nvSpPr>
        <p:spPr>
          <a:xfrm>
            <a:off x="2741651" y="3622399"/>
            <a:ext cx="12804697" cy="4420905"/>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i="0" lang="en-US" sz="4147" u="none" cap="none" strike="noStrike">
                <a:solidFill>
                  <a:srgbClr val="B84C65"/>
                </a:solidFill>
                <a:latin typeface="Arial"/>
                <a:ea typeface="Arial"/>
                <a:cs typeface="Arial"/>
                <a:sym typeface="Arial"/>
              </a:rPr>
              <a:t>Classification is the process of assigning data to predefined categories. It is a type of supervised learning because the model learns from training data that already has labels. The model analyzes new input data and matches it with the patterns it has learned. For example, an email can be classified as either spam or not spam.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19" name="Google Shape;219;p21"/>
          <p:cNvSpPr txBox="1"/>
          <p:nvPr/>
        </p:nvSpPr>
        <p:spPr>
          <a:xfrm>
            <a:off x="545381" y="1421755"/>
            <a:ext cx="16713919" cy="136780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024" u="none" cap="none" strike="noStrike">
                <a:solidFill>
                  <a:srgbClr val="B84C65"/>
                </a:solidFill>
                <a:latin typeface="Arial"/>
                <a:ea typeface="Arial"/>
                <a:cs typeface="Arial"/>
                <a:sym typeface="Arial"/>
              </a:rPr>
              <a:t>Bayesian Classification Methods</a:t>
            </a:r>
            <a:endParaRPr/>
          </a:p>
        </p:txBody>
      </p:sp>
      <p:sp>
        <p:nvSpPr>
          <p:cNvPr id="220" name="Google Shape;220;p21"/>
          <p:cNvSpPr txBox="1"/>
          <p:nvPr/>
        </p:nvSpPr>
        <p:spPr>
          <a:xfrm>
            <a:off x="303609" y="3565220"/>
            <a:ext cx="17742619" cy="3963164"/>
          </a:xfrm>
          <a:prstGeom prst="rect">
            <a:avLst/>
          </a:prstGeom>
          <a:noFill/>
          <a:ln>
            <a:noFill/>
          </a:ln>
        </p:spPr>
        <p:txBody>
          <a:bodyPr anchorCtr="0" anchor="t" bIns="0" lIns="0" spcFirstLastPara="1" rIns="0" wrap="square" tIns="0">
            <a:spAutoFit/>
          </a:bodyPr>
          <a:lstStyle/>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Complement Naïve Bayes</a:t>
            </a:r>
            <a:endParaRPr/>
          </a:p>
          <a:p>
            <a:pPr indent="-535418" lvl="2" marL="1606254"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 Complement Naïve Bayes is an extension of the Multinomial model that is specifically designed to work better with imbalanced datasets. It uses information from other classes to improve classification accuracy. For example, in text categorization, it is more robust when some categories have very few training examples compared to others.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26" name="Google Shape;226;p23"/>
          <p:cNvSpPr txBox="1"/>
          <p:nvPr/>
        </p:nvSpPr>
        <p:spPr>
          <a:xfrm>
            <a:off x="2797532" y="896797"/>
            <a:ext cx="13373567" cy="251609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7214" u="none" cap="none" strike="noStrike">
                <a:solidFill>
                  <a:srgbClr val="B84C65"/>
                </a:solidFill>
                <a:latin typeface="Arial"/>
                <a:ea typeface="Arial"/>
                <a:cs typeface="Arial"/>
                <a:sym typeface="Arial"/>
              </a:rPr>
              <a:t>k-Nearest Neighbor (k-NN) Classification</a:t>
            </a:r>
            <a:endParaRPr/>
          </a:p>
        </p:txBody>
      </p:sp>
      <p:sp>
        <p:nvSpPr>
          <p:cNvPr id="227" name="Google Shape;227;p23"/>
          <p:cNvSpPr txBox="1"/>
          <p:nvPr/>
        </p:nvSpPr>
        <p:spPr>
          <a:xfrm>
            <a:off x="1235957" y="5968093"/>
            <a:ext cx="6831162" cy="3752850"/>
          </a:xfrm>
          <a:prstGeom prst="rect">
            <a:avLst/>
          </a:prstGeom>
          <a:noFill/>
          <a:ln>
            <a:noFill/>
          </a:ln>
        </p:spPr>
        <p:txBody>
          <a:bodyPr anchorCtr="0" anchor="t" bIns="0" lIns="0" spcFirstLastPara="1" rIns="0" wrap="square" tIns="0">
            <a:spAutoFit/>
          </a:bodyPr>
          <a:lstStyle/>
          <a:p>
            <a:pPr indent="-323850" lvl="1" marL="647700" marR="0" rtl="0" algn="ctr">
              <a:lnSpc>
                <a:spcPct val="140000"/>
              </a:lnSpc>
              <a:spcBef>
                <a:spcPts val="0"/>
              </a:spcBef>
              <a:spcAft>
                <a:spcPts val="0"/>
              </a:spcAft>
              <a:buClr>
                <a:srgbClr val="B84C65"/>
              </a:buClr>
              <a:buSzPts val="3000"/>
              <a:buFont typeface="Arial"/>
              <a:buChar char="•"/>
            </a:pPr>
            <a:r>
              <a:rPr b="1" i="0" lang="en-US" sz="3000" u="none" cap="none" strike="noStrike">
                <a:solidFill>
                  <a:srgbClr val="B84C65"/>
                </a:solidFill>
                <a:latin typeface="Arial"/>
                <a:ea typeface="Arial"/>
                <a:cs typeface="Arial"/>
                <a:sym typeface="Arial"/>
              </a:rPr>
              <a:t>Classification = putting something into a category.</a:t>
            </a:r>
            <a:endParaRPr/>
          </a:p>
          <a:p>
            <a:pPr indent="0" lvl="0" marL="0" marR="0" rtl="0" algn="l">
              <a:lnSpc>
                <a:spcPct val="140000"/>
              </a:lnSpc>
              <a:spcBef>
                <a:spcPts val="0"/>
              </a:spcBef>
              <a:spcAft>
                <a:spcPts val="0"/>
              </a:spcAft>
              <a:buNone/>
            </a:pPr>
            <a:r>
              <a:rPr b="1" i="0" lang="en-US" sz="3000" u="none" cap="none" strike="noStrike">
                <a:solidFill>
                  <a:srgbClr val="B84C65"/>
                </a:solidFill>
                <a:latin typeface="Arial"/>
                <a:ea typeface="Arial"/>
                <a:cs typeface="Arial"/>
                <a:sym typeface="Arial"/>
              </a:rPr>
              <a:t>Example:</a:t>
            </a:r>
            <a:endParaRPr/>
          </a:p>
          <a:p>
            <a:pPr indent="-323850" lvl="1" marL="647700" marR="0" rtl="0" algn="ctr">
              <a:lnSpc>
                <a:spcPct val="140000"/>
              </a:lnSpc>
              <a:spcBef>
                <a:spcPts val="0"/>
              </a:spcBef>
              <a:spcAft>
                <a:spcPts val="0"/>
              </a:spcAft>
              <a:buClr>
                <a:srgbClr val="B84C65"/>
              </a:buClr>
              <a:buSzPts val="3000"/>
              <a:buFont typeface="Arial"/>
              <a:buChar char="•"/>
            </a:pPr>
            <a:r>
              <a:rPr b="1" i="0" lang="en-US" sz="3000" u="none" cap="none" strike="noStrike">
                <a:solidFill>
                  <a:srgbClr val="B84C65"/>
                </a:solidFill>
                <a:latin typeface="Arial"/>
                <a:ea typeface="Arial"/>
                <a:cs typeface="Arial"/>
                <a:sym typeface="Arial"/>
              </a:rPr>
              <a:t>Is this email Spam or Not Spam?</a:t>
            </a:r>
            <a:endParaRPr/>
          </a:p>
          <a:p>
            <a:pPr indent="-323850" lvl="1" marL="647700" marR="0" rtl="0" algn="ctr">
              <a:lnSpc>
                <a:spcPct val="140000"/>
              </a:lnSpc>
              <a:spcBef>
                <a:spcPts val="0"/>
              </a:spcBef>
              <a:spcAft>
                <a:spcPts val="0"/>
              </a:spcAft>
              <a:buClr>
                <a:srgbClr val="B84C65"/>
              </a:buClr>
              <a:buSzPts val="3000"/>
              <a:buFont typeface="Arial"/>
              <a:buChar char="•"/>
            </a:pPr>
            <a:r>
              <a:rPr b="1" i="0" lang="en-US" sz="3000" u="none" cap="none" strike="noStrike">
                <a:solidFill>
                  <a:srgbClr val="B84C65"/>
                </a:solidFill>
                <a:latin typeface="Arial"/>
                <a:ea typeface="Arial"/>
                <a:cs typeface="Arial"/>
                <a:sym typeface="Arial"/>
              </a:rPr>
              <a:t>Is this fruit an Apple or an Orange?</a:t>
            </a:r>
            <a:endParaRPr/>
          </a:p>
          <a:p>
            <a:pPr indent="0" lvl="0" marL="0" marR="0" rtl="0" algn="ctr">
              <a:lnSpc>
                <a:spcPct val="140000"/>
              </a:lnSpc>
              <a:spcBef>
                <a:spcPts val="0"/>
              </a:spcBef>
              <a:spcAft>
                <a:spcPts val="0"/>
              </a:spcAft>
              <a:buNone/>
            </a:pPr>
            <a:r>
              <a:t/>
            </a:r>
            <a:endParaRPr b="1" i="0" sz="3000" u="none" cap="none" strike="noStrike">
              <a:solidFill>
                <a:srgbClr val="B84C65"/>
              </a:solidFill>
              <a:latin typeface="Arial"/>
              <a:ea typeface="Arial"/>
              <a:cs typeface="Arial"/>
              <a:sym typeface="Arial"/>
            </a:endParaRPr>
          </a:p>
          <a:p>
            <a:pPr indent="0" lvl="0" marL="0" marR="0" rtl="0" algn="r">
              <a:lnSpc>
                <a:spcPct val="140000"/>
              </a:lnSpc>
              <a:spcBef>
                <a:spcPts val="0"/>
              </a:spcBef>
              <a:spcAft>
                <a:spcPts val="0"/>
              </a:spcAft>
              <a:buNone/>
            </a:pPr>
            <a:r>
              <a:t/>
            </a:r>
            <a:endParaRPr b="1" i="0" sz="3000" u="none" cap="none" strike="noStrike">
              <a:solidFill>
                <a:srgbClr val="B84C65"/>
              </a:solidFill>
              <a:latin typeface="Arial"/>
              <a:ea typeface="Arial"/>
              <a:cs typeface="Arial"/>
              <a:sym typeface="Arial"/>
            </a:endParaRPr>
          </a:p>
        </p:txBody>
      </p:sp>
      <p:sp>
        <p:nvSpPr>
          <p:cNvPr id="228" name="Google Shape;228;p23"/>
          <p:cNvSpPr txBox="1"/>
          <p:nvPr/>
        </p:nvSpPr>
        <p:spPr>
          <a:xfrm>
            <a:off x="2090057" y="3955817"/>
            <a:ext cx="5122963" cy="145420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4057" u="none" cap="none" strike="noStrike">
                <a:solidFill>
                  <a:srgbClr val="B84C65"/>
                </a:solidFill>
                <a:latin typeface="Arial"/>
                <a:ea typeface="Arial"/>
                <a:cs typeface="Arial"/>
                <a:sym typeface="Arial"/>
              </a:rPr>
              <a:t>What does “classification” mean?</a:t>
            </a:r>
            <a:endParaRPr/>
          </a:p>
        </p:txBody>
      </p:sp>
      <p:sp>
        <p:nvSpPr>
          <p:cNvPr id="229" name="Google Shape;229;p23"/>
          <p:cNvSpPr txBox="1"/>
          <p:nvPr/>
        </p:nvSpPr>
        <p:spPr>
          <a:xfrm>
            <a:off x="10187582" y="5968093"/>
            <a:ext cx="6831162" cy="2686050"/>
          </a:xfrm>
          <a:prstGeom prst="rect">
            <a:avLst/>
          </a:prstGeom>
          <a:noFill/>
          <a:ln>
            <a:noFill/>
          </a:ln>
        </p:spPr>
        <p:txBody>
          <a:bodyPr anchorCtr="0" anchor="t" bIns="0" lIns="0" spcFirstLastPara="1" rIns="0" wrap="square" tIns="0">
            <a:spAutoFit/>
          </a:bodyPr>
          <a:lstStyle/>
          <a:p>
            <a:pPr indent="-323850" lvl="1" marL="647700" marR="0" rtl="0" algn="ctr">
              <a:lnSpc>
                <a:spcPct val="140000"/>
              </a:lnSpc>
              <a:spcBef>
                <a:spcPts val="0"/>
              </a:spcBef>
              <a:spcAft>
                <a:spcPts val="0"/>
              </a:spcAft>
              <a:buClr>
                <a:srgbClr val="B84C65"/>
              </a:buClr>
              <a:buSzPts val="3000"/>
              <a:buFont typeface="Arial"/>
              <a:buChar char="•"/>
            </a:pPr>
            <a:r>
              <a:rPr b="1" i="0" lang="en-US" sz="3000" u="none" cap="none" strike="noStrike">
                <a:solidFill>
                  <a:srgbClr val="B84C65"/>
                </a:solidFill>
                <a:latin typeface="Arial"/>
                <a:ea typeface="Arial"/>
                <a:cs typeface="Arial"/>
                <a:sym typeface="Arial"/>
              </a:rPr>
              <a:t>k-NN = “k-Nearest Neighbor.”</a:t>
            </a:r>
            <a:endParaRPr/>
          </a:p>
          <a:p>
            <a:pPr indent="-323850" lvl="1" marL="647700" marR="0" rtl="0" algn="ctr">
              <a:lnSpc>
                <a:spcPct val="140000"/>
              </a:lnSpc>
              <a:spcBef>
                <a:spcPts val="0"/>
              </a:spcBef>
              <a:spcAft>
                <a:spcPts val="0"/>
              </a:spcAft>
              <a:buClr>
                <a:srgbClr val="B84C65"/>
              </a:buClr>
              <a:buSzPts val="3000"/>
              <a:buFont typeface="Arial"/>
              <a:buChar char="•"/>
            </a:pPr>
            <a:r>
              <a:rPr b="1" i="0" lang="en-US" sz="3000" u="none" cap="none" strike="noStrike">
                <a:solidFill>
                  <a:srgbClr val="B84C65"/>
                </a:solidFill>
                <a:latin typeface="Arial"/>
                <a:ea typeface="Arial"/>
                <a:cs typeface="Arial"/>
                <a:sym typeface="Arial"/>
              </a:rPr>
              <a:t>It’s a way to classify things based on their neighbors (things that are most similar to them).</a:t>
            </a:r>
            <a:endParaRPr/>
          </a:p>
          <a:p>
            <a:pPr indent="0" lvl="0" marL="0" marR="0" rtl="0" algn="r">
              <a:lnSpc>
                <a:spcPct val="140000"/>
              </a:lnSpc>
              <a:spcBef>
                <a:spcPts val="0"/>
              </a:spcBef>
              <a:spcAft>
                <a:spcPts val="0"/>
              </a:spcAft>
              <a:buNone/>
            </a:pPr>
            <a:r>
              <a:t/>
            </a:r>
            <a:endParaRPr b="1" i="0" sz="3000" u="none" cap="none" strike="noStrike">
              <a:solidFill>
                <a:srgbClr val="B84C65"/>
              </a:solidFill>
              <a:latin typeface="Arial"/>
              <a:ea typeface="Arial"/>
              <a:cs typeface="Arial"/>
              <a:sym typeface="Arial"/>
            </a:endParaRPr>
          </a:p>
        </p:txBody>
      </p:sp>
      <p:sp>
        <p:nvSpPr>
          <p:cNvPr id="230" name="Google Shape;230;p23"/>
          <p:cNvSpPr txBox="1"/>
          <p:nvPr/>
        </p:nvSpPr>
        <p:spPr>
          <a:xfrm>
            <a:off x="11221725" y="4316560"/>
            <a:ext cx="5122963" cy="7327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4057" u="none" cap="none" strike="noStrike">
                <a:solidFill>
                  <a:srgbClr val="B84C65"/>
                </a:solidFill>
                <a:latin typeface="Arial"/>
                <a:ea typeface="Arial"/>
                <a:cs typeface="Arial"/>
                <a:sym typeface="Arial"/>
              </a:rPr>
              <a:t>What is k-NN?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36" name="Google Shape;236;p24"/>
          <p:cNvSpPr txBox="1"/>
          <p:nvPr/>
        </p:nvSpPr>
        <p:spPr>
          <a:xfrm>
            <a:off x="3619585" y="838200"/>
            <a:ext cx="11048831" cy="347980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 How does it work? (Step-by-step)</a:t>
            </a:r>
            <a:endParaRPr/>
          </a:p>
        </p:txBody>
      </p:sp>
      <p:sp>
        <p:nvSpPr>
          <p:cNvPr id="237" name="Google Shape;237;p24"/>
          <p:cNvSpPr txBox="1"/>
          <p:nvPr/>
        </p:nvSpPr>
        <p:spPr>
          <a:xfrm>
            <a:off x="1550298" y="5256439"/>
            <a:ext cx="15187403" cy="3111500"/>
          </a:xfrm>
          <a:prstGeom prst="rect">
            <a:avLst/>
          </a:prstGeom>
          <a:noFill/>
          <a:ln>
            <a:noFill/>
          </a:ln>
        </p:spPr>
        <p:txBody>
          <a:bodyPr anchorCtr="0" anchor="t" bIns="0" lIns="0" spcFirstLastPara="1" rIns="0" wrap="square" tIns="0">
            <a:spAutoFit/>
          </a:bodyPr>
          <a:lstStyle/>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Choose k → Decide how many neighbors to look at. (Example: k = 3).</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Measure distance → Compare how close the new thing is to others.</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Look at neighbors → Find the k closest ones.</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Majority vote → Assign the class that most neighbors belong to.</a:t>
            </a:r>
            <a:endParaRPr/>
          </a:p>
          <a:p>
            <a:pPr indent="0" lvl="0" marL="0" marR="0" rtl="0" algn="ctr">
              <a:lnSpc>
                <a:spcPct val="140000"/>
              </a:lnSpc>
              <a:spcBef>
                <a:spcPts val="0"/>
              </a:spcBef>
              <a:spcAft>
                <a:spcPts val="0"/>
              </a:spcAft>
              <a:buNone/>
            </a:pPr>
            <a:r>
              <a:t/>
            </a:r>
            <a:endParaRPr b="1" i="0" sz="3500" u="none" cap="none" strike="noStrike">
              <a:solidFill>
                <a:srgbClr val="B84C65"/>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43" name="Google Shape;243;p25"/>
          <p:cNvSpPr/>
          <p:nvPr/>
        </p:nvSpPr>
        <p:spPr>
          <a:xfrm>
            <a:off x="1890500" y="2275120"/>
            <a:ext cx="14507000" cy="4439966"/>
          </a:xfrm>
          <a:custGeom>
            <a:rect b="b" l="l" r="r" t="t"/>
            <a:pathLst>
              <a:path extrusionOk="0" h="4439966" w="14507000">
                <a:moveTo>
                  <a:pt x="0" y="0"/>
                </a:moveTo>
                <a:lnTo>
                  <a:pt x="14507000" y="0"/>
                </a:lnTo>
                <a:lnTo>
                  <a:pt x="14507000" y="4439966"/>
                </a:lnTo>
                <a:lnTo>
                  <a:pt x="0" y="4439966"/>
                </a:lnTo>
                <a:lnTo>
                  <a:pt x="0" y="0"/>
                </a:lnTo>
                <a:close/>
              </a:path>
            </a:pathLst>
          </a:custGeom>
          <a:blipFill rotWithShape="1">
            <a:blip r:embed="rId4">
              <a:alphaModFix/>
            </a:blip>
            <a:stretch>
              <a:fillRect b="-9192" l="0" r="-14182" t="0"/>
            </a:stretch>
          </a:blipFill>
          <a:ln>
            <a:noFill/>
          </a:ln>
        </p:spPr>
      </p:sp>
      <p:sp>
        <p:nvSpPr>
          <p:cNvPr id="244" name="Google Shape;244;p25"/>
          <p:cNvSpPr txBox="1"/>
          <p:nvPr/>
        </p:nvSpPr>
        <p:spPr>
          <a:xfrm>
            <a:off x="5887038" y="278931"/>
            <a:ext cx="6513924"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Example</a:t>
            </a:r>
            <a:endParaRPr/>
          </a:p>
        </p:txBody>
      </p:sp>
      <p:sp>
        <p:nvSpPr>
          <p:cNvPr id="245" name="Google Shape;245;p25"/>
          <p:cNvSpPr txBox="1"/>
          <p:nvPr/>
        </p:nvSpPr>
        <p:spPr>
          <a:xfrm>
            <a:off x="3999820" y="6915111"/>
            <a:ext cx="10288359" cy="3677387"/>
          </a:xfrm>
          <a:prstGeom prst="rect">
            <a:avLst/>
          </a:prstGeom>
          <a:noFill/>
          <a:ln>
            <a:noFill/>
          </a:ln>
        </p:spPr>
        <p:txBody>
          <a:bodyPr anchorCtr="0" anchor="t" bIns="0" lIns="0" spcFirstLastPara="1" rIns="0" wrap="square" tIns="0">
            <a:spAutoFit/>
          </a:bodyPr>
          <a:lstStyle/>
          <a:p>
            <a:pPr indent="0" lvl="0" marL="0" marR="0" rtl="0" algn="ctr">
              <a:lnSpc>
                <a:spcPct val="140033"/>
              </a:lnSpc>
              <a:spcBef>
                <a:spcPts val="0"/>
              </a:spcBef>
              <a:spcAft>
                <a:spcPts val="0"/>
              </a:spcAft>
              <a:buNone/>
            </a:pPr>
            <a:r>
              <a:rPr b="1" i="0" lang="en-US" sz="2970" u="none" cap="none" strike="noStrike">
                <a:solidFill>
                  <a:srgbClr val="B84C65"/>
                </a:solidFill>
                <a:latin typeface="Arial"/>
                <a:ea typeface="Arial"/>
                <a:cs typeface="Arial"/>
                <a:sym typeface="Arial"/>
              </a:rPr>
              <a:t>Now, a new fruit comes in:</a:t>
            </a:r>
            <a:endParaRPr/>
          </a:p>
          <a:p>
            <a:pPr indent="-320718" lvl="1" marL="641435" marR="0" rtl="0" algn="ctr">
              <a:lnSpc>
                <a:spcPct val="140033"/>
              </a:lnSpc>
              <a:spcBef>
                <a:spcPts val="0"/>
              </a:spcBef>
              <a:spcAft>
                <a:spcPts val="0"/>
              </a:spcAft>
              <a:buClr>
                <a:srgbClr val="B84C65"/>
              </a:buClr>
              <a:buSzPts val="2970"/>
              <a:buFont typeface="Arial"/>
              <a:buChar char="•"/>
            </a:pPr>
            <a:r>
              <a:rPr b="1" i="0" lang="en-US" sz="2970" u="none" cap="none" strike="noStrike">
                <a:solidFill>
                  <a:srgbClr val="B84C65"/>
                </a:solidFill>
                <a:latin typeface="Arial"/>
                <a:ea typeface="Arial"/>
                <a:cs typeface="Arial"/>
                <a:sym typeface="Arial"/>
              </a:rPr>
              <a:t>Weight = 170, Color = 2 (orange).</a:t>
            </a:r>
            <a:endParaRPr/>
          </a:p>
          <a:p>
            <a:pPr indent="0" lvl="0" marL="0" marR="0" rtl="0" algn="ctr">
              <a:lnSpc>
                <a:spcPct val="140033"/>
              </a:lnSpc>
              <a:spcBef>
                <a:spcPts val="0"/>
              </a:spcBef>
              <a:spcAft>
                <a:spcPts val="0"/>
              </a:spcAft>
              <a:buNone/>
            </a:pPr>
            <a:r>
              <a:rPr b="1" i="0" lang="en-US" sz="2970" u="none" cap="none" strike="noStrike">
                <a:solidFill>
                  <a:srgbClr val="B84C65"/>
                </a:solidFill>
                <a:latin typeface="Arial"/>
                <a:ea typeface="Arial"/>
                <a:cs typeface="Arial"/>
                <a:sym typeface="Arial"/>
              </a:rPr>
              <a:t>What do we do?</a:t>
            </a:r>
            <a:endParaRPr/>
          </a:p>
          <a:p>
            <a:pPr indent="-320718" lvl="1" marL="641435" marR="0" rtl="0" algn="ctr">
              <a:lnSpc>
                <a:spcPct val="140033"/>
              </a:lnSpc>
              <a:spcBef>
                <a:spcPts val="0"/>
              </a:spcBef>
              <a:spcAft>
                <a:spcPts val="0"/>
              </a:spcAft>
              <a:buClr>
                <a:srgbClr val="B84C65"/>
              </a:buClr>
              <a:buSzPts val="2970"/>
              <a:buFont typeface="Arial"/>
              <a:buChar char="•"/>
            </a:pPr>
            <a:r>
              <a:rPr b="1" i="0" lang="en-US" sz="2970" u="none" cap="none" strike="noStrike">
                <a:solidFill>
                  <a:srgbClr val="B84C65"/>
                </a:solidFill>
                <a:latin typeface="Arial"/>
                <a:ea typeface="Arial"/>
                <a:cs typeface="Arial"/>
                <a:sym typeface="Arial"/>
              </a:rPr>
              <a:t>k = 3 → find the 3 closest fruits.</a:t>
            </a:r>
            <a:endParaRPr/>
          </a:p>
          <a:p>
            <a:pPr indent="-320718" lvl="1" marL="641435" marR="0" rtl="0" algn="ctr">
              <a:lnSpc>
                <a:spcPct val="140033"/>
              </a:lnSpc>
              <a:spcBef>
                <a:spcPts val="0"/>
              </a:spcBef>
              <a:spcAft>
                <a:spcPts val="0"/>
              </a:spcAft>
              <a:buClr>
                <a:srgbClr val="B84C65"/>
              </a:buClr>
              <a:buSzPts val="2970"/>
              <a:buFont typeface="Arial"/>
              <a:buChar char="•"/>
            </a:pPr>
            <a:r>
              <a:rPr b="1" i="0" lang="en-US" sz="2970" u="none" cap="none" strike="noStrike">
                <a:solidFill>
                  <a:srgbClr val="B84C65"/>
                </a:solidFill>
                <a:latin typeface="Arial"/>
                <a:ea typeface="Arial"/>
                <a:cs typeface="Arial"/>
                <a:sym typeface="Arial"/>
              </a:rPr>
              <a:t>Suppose 2 of them are Oranges, 1 is Apple.</a:t>
            </a:r>
            <a:endParaRPr/>
          </a:p>
          <a:p>
            <a:pPr indent="-320718" lvl="1" marL="641435" marR="0" rtl="0" algn="ctr">
              <a:lnSpc>
                <a:spcPct val="140033"/>
              </a:lnSpc>
              <a:spcBef>
                <a:spcPts val="0"/>
              </a:spcBef>
              <a:spcAft>
                <a:spcPts val="0"/>
              </a:spcAft>
              <a:buClr>
                <a:srgbClr val="B84C65"/>
              </a:buClr>
              <a:buSzPts val="2970"/>
              <a:buFont typeface="Arial"/>
              <a:buChar char="•"/>
            </a:pPr>
            <a:r>
              <a:rPr b="1" i="0" lang="en-US" sz="2970" u="none" cap="none" strike="noStrike">
                <a:solidFill>
                  <a:srgbClr val="B84C65"/>
                </a:solidFill>
                <a:latin typeface="Arial"/>
                <a:ea typeface="Arial"/>
                <a:cs typeface="Arial"/>
                <a:sym typeface="Arial"/>
              </a:rPr>
              <a:t>Majority = Orange → classify it as Orange.</a:t>
            </a:r>
            <a:endParaRPr/>
          </a:p>
          <a:p>
            <a:pPr indent="0" lvl="0" marL="0" marR="0" rtl="0" algn="ctr">
              <a:lnSpc>
                <a:spcPct val="140033"/>
              </a:lnSpc>
              <a:spcBef>
                <a:spcPts val="0"/>
              </a:spcBef>
              <a:spcAft>
                <a:spcPts val="0"/>
              </a:spcAft>
              <a:buNone/>
            </a:pPr>
            <a:r>
              <a:t/>
            </a:r>
            <a:endParaRPr b="1" i="0" sz="2970" u="none" cap="none" strike="noStrike">
              <a:solidFill>
                <a:srgbClr val="B84C65"/>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51" name="Google Shape;251;p26"/>
          <p:cNvSpPr txBox="1"/>
          <p:nvPr/>
        </p:nvSpPr>
        <p:spPr>
          <a:xfrm>
            <a:off x="2126810" y="1575707"/>
            <a:ext cx="14034379" cy="1177179"/>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6904" u="none" cap="none" strike="noStrike">
                <a:solidFill>
                  <a:srgbClr val="B84C65"/>
                </a:solidFill>
                <a:latin typeface="Arial"/>
                <a:ea typeface="Arial"/>
                <a:cs typeface="Arial"/>
                <a:sym typeface="Arial"/>
              </a:rPr>
              <a:t>Advantages and Disadvantages </a:t>
            </a:r>
            <a:endParaRPr/>
          </a:p>
        </p:txBody>
      </p:sp>
      <p:sp>
        <p:nvSpPr>
          <p:cNvPr id="252" name="Google Shape;252;p26"/>
          <p:cNvSpPr txBox="1"/>
          <p:nvPr/>
        </p:nvSpPr>
        <p:spPr>
          <a:xfrm>
            <a:off x="1283155" y="3067674"/>
            <a:ext cx="15976145" cy="5915127"/>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0" lang="en-US" sz="3370" u="none" cap="none" strike="noStrike">
                <a:solidFill>
                  <a:srgbClr val="B84C65"/>
                </a:solidFill>
                <a:latin typeface="Arial"/>
                <a:ea typeface="Arial"/>
                <a:cs typeface="Arial"/>
                <a:sym typeface="Arial"/>
              </a:rPr>
              <a:t> Advantages:</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Very easy to understand.</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No complicated math (just distances).</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Works well when you don’t have a lot of data.</a:t>
            </a:r>
            <a:endParaRPr/>
          </a:p>
          <a:p>
            <a:pPr indent="0" lvl="0" marL="0" marR="0" rtl="0" algn="ctr">
              <a:lnSpc>
                <a:spcPct val="140029"/>
              </a:lnSpc>
              <a:spcBef>
                <a:spcPts val="0"/>
              </a:spcBef>
              <a:spcAft>
                <a:spcPts val="0"/>
              </a:spcAft>
              <a:buNone/>
            </a:pPr>
            <a:r>
              <a:t/>
            </a:r>
            <a:endParaRPr b="1" i="0" sz="3370" u="none" cap="none" strike="noStrike">
              <a:solidFill>
                <a:srgbClr val="B84C65"/>
              </a:solidFill>
              <a:latin typeface="Arial"/>
              <a:ea typeface="Arial"/>
              <a:cs typeface="Arial"/>
              <a:sym typeface="Arial"/>
            </a:endParaRPr>
          </a:p>
          <a:p>
            <a:pPr indent="0" lvl="0" marL="0" marR="0" rtl="0" algn="ctr">
              <a:lnSpc>
                <a:spcPct val="140029"/>
              </a:lnSpc>
              <a:spcBef>
                <a:spcPts val="0"/>
              </a:spcBef>
              <a:spcAft>
                <a:spcPts val="0"/>
              </a:spcAft>
              <a:buNone/>
            </a:pPr>
            <a:r>
              <a:rPr b="1" i="0" lang="en-US" sz="3370" u="none" cap="none" strike="noStrike">
                <a:solidFill>
                  <a:srgbClr val="B84C65"/>
                </a:solidFill>
                <a:latin typeface="Arial"/>
                <a:ea typeface="Arial"/>
                <a:cs typeface="Arial"/>
                <a:sym typeface="Arial"/>
              </a:rPr>
              <a:t> Disadvantages:</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Slow when you have thousands of points (because you must check all).</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Needs to store all the data (uses memory).</a:t>
            </a:r>
            <a:endParaRPr/>
          </a:p>
          <a:p>
            <a:pPr indent="-363895" lvl="1" marL="727793" marR="0" rtl="0" algn="ctr">
              <a:lnSpc>
                <a:spcPct val="140029"/>
              </a:lnSpc>
              <a:spcBef>
                <a:spcPts val="0"/>
              </a:spcBef>
              <a:spcAft>
                <a:spcPts val="0"/>
              </a:spcAft>
              <a:buClr>
                <a:srgbClr val="B84C65"/>
              </a:buClr>
              <a:buSzPts val="3370"/>
              <a:buFont typeface="Arial"/>
              <a:buChar char="•"/>
            </a:pPr>
            <a:r>
              <a:rPr b="1" i="0" lang="en-US" sz="3370" u="none" cap="none" strike="noStrike">
                <a:solidFill>
                  <a:srgbClr val="B84C65"/>
                </a:solidFill>
                <a:latin typeface="Arial"/>
                <a:ea typeface="Arial"/>
                <a:cs typeface="Arial"/>
                <a:sym typeface="Arial"/>
              </a:rPr>
              <a:t>Gets confused if data has too many useless details (noise).</a:t>
            </a:r>
            <a:endParaRPr/>
          </a:p>
          <a:p>
            <a:pPr indent="0" lvl="0" marL="0" marR="0" rtl="0" algn="ctr">
              <a:lnSpc>
                <a:spcPct val="140029"/>
              </a:lnSpc>
              <a:spcBef>
                <a:spcPts val="0"/>
              </a:spcBef>
              <a:spcAft>
                <a:spcPts val="0"/>
              </a:spcAft>
              <a:buNone/>
            </a:pPr>
            <a:r>
              <a:t/>
            </a:r>
            <a:endParaRPr b="1" i="0" sz="3370" u="none" cap="none" strike="noStrike">
              <a:solidFill>
                <a:srgbClr val="B84C6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58" name="Google Shape;258;p27"/>
          <p:cNvSpPr txBox="1"/>
          <p:nvPr/>
        </p:nvSpPr>
        <p:spPr>
          <a:xfrm>
            <a:off x="1818502" y="1109038"/>
            <a:ext cx="14650996"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 Evaluation of Classifiers</a:t>
            </a:r>
            <a:endParaRPr/>
          </a:p>
        </p:txBody>
      </p:sp>
      <p:sp>
        <p:nvSpPr>
          <p:cNvPr id="259" name="Google Shape;259;p27"/>
          <p:cNvSpPr txBox="1"/>
          <p:nvPr/>
        </p:nvSpPr>
        <p:spPr>
          <a:xfrm>
            <a:off x="1028700" y="3323318"/>
            <a:ext cx="16710025" cy="62071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00" u="none" cap="none" strike="noStrike">
                <a:solidFill>
                  <a:srgbClr val="B84C65"/>
                </a:solidFill>
                <a:latin typeface="Arial"/>
                <a:ea typeface="Arial"/>
                <a:cs typeface="Arial"/>
                <a:sym typeface="Arial"/>
              </a:rPr>
              <a:t>Why do we evaluate?</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If we build a model (like k-NN), we need to check:</a:t>
            </a:r>
            <a:endParaRPr/>
          </a:p>
          <a:p>
            <a:pPr indent="-503766" lvl="2" marL="151130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Is it accurate?</a:t>
            </a:r>
            <a:endParaRPr/>
          </a:p>
          <a:p>
            <a:pPr indent="-503766" lvl="2" marL="151130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Does it make too many mistakes?</a:t>
            </a:r>
            <a:endParaRPr/>
          </a:p>
          <a:p>
            <a:pPr indent="-503766" lvl="2" marL="151130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Is it fair to all classes?</a:t>
            </a:r>
            <a:endParaRPr/>
          </a:p>
          <a:p>
            <a:pPr indent="0" lvl="0" marL="0" marR="0" rtl="0" algn="ctr">
              <a:lnSpc>
                <a:spcPct val="140000"/>
              </a:lnSpc>
              <a:spcBef>
                <a:spcPts val="0"/>
              </a:spcBef>
              <a:spcAft>
                <a:spcPts val="0"/>
              </a:spcAft>
              <a:buNone/>
            </a:pPr>
            <a:r>
              <a:rPr b="1" i="0" lang="en-US" sz="3500" u="none" cap="none" strike="noStrike">
                <a:solidFill>
                  <a:srgbClr val="B84C65"/>
                </a:solidFill>
                <a:latin typeface="Arial"/>
                <a:ea typeface="Arial"/>
                <a:cs typeface="Arial"/>
                <a:sym typeface="Arial"/>
              </a:rPr>
              <a:t> Example: A spam filter.</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If it says all emails are not spam, it will be correct most of the time (because most emails are normal), but it will miss all the spam.</a:t>
            </a:r>
            <a:endParaRPr/>
          </a:p>
          <a:p>
            <a:pPr indent="-377825" lvl="1" marL="755651" marR="0" rtl="0" algn="ctr">
              <a:lnSpc>
                <a:spcPct val="140000"/>
              </a:lnSpc>
              <a:spcBef>
                <a:spcPts val="0"/>
              </a:spcBef>
              <a:spcAft>
                <a:spcPts val="0"/>
              </a:spcAft>
              <a:buClr>
                <a:srgbClr val="B84C65"/>
              </a:buClr>
              <a:buSzPts val="3500"/>
              <a:buFont typeface="Arial"/>
              <a:buChar char="•"/>
            </a:pPr>
            <a:r>
              <a:rPr b="1" i="0" lang="en-US" sz="3500" u="none" cap="none" strike="noStrike">
                <a:solidFill>
                  <a:srgbClr val="B84C65"/>
                </a:solidFill>
                <a:latin typeface="Arial"/>
                <a:ea typeface="Arial"/>
                <a:cs typeface="Arial"/>
                <a:sym typeface="Arial"/>
              </a:rPr>
              <a:t>That’s why we need proper evaluation metrics — not just raw accuracy.</a:t>
            </a:r>
            <a:endParaRPr/>
          </a:p>
          <a:p>
            <a:pPr indent="0" lvl="0" marL="0" marR="0" rtl="0" algn="ctr">
              <a:lnSpc>
                <a:spcPct val="140000"/>
              </a:lnSpc>
              <a:spcBef>
                <a:spcPts val="0"/>
              </a:spcBef>
              <a:spcAft>
                <a:spcPts val="0"/>
              </a:spcAft>
              <a:buNone/>
            </a:pPr>
            <a:r>
              <a:t/>
            </a:r>
            <a:endParaRPr b="1" i="0" sz="3500" u="none" cap="none" strike="noStrike">
              <a:solidFill>
                <a:srgbClr val="B84C65"/>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9219" l="0" r="0" t="-9220"/>
            </a:stretch>
          </a:blipFill>
          <a:ln>
            <a:noFill/>
          </a:ln>
        </p:spPr>
      </p:sp>
      <p:graphicFrame>
        <p:nvGraphicFramePr>
          <p:cNvPr id="265" name="Google Shape;265;p28"/>
          <p:cNvGraphicFramePr/>
          <p:nvPr/>
        </p:nvGraphicFramePr>
        <p:xfrm>
          <a:off x="299357" y="3292929"/>
          <a:ext cx="3771900" cy="1257300"/>
        </p:xfrm>
        <a:graphic>
          <a:graphicData uri="http://schemas.openxmlformats.org/presentationml/2006/ole">
            <mc:AlternateContent>
              <mc:Choice Requires="v">
                <p:oleObj r:id="rId5" imgH="1257300" imgW="3771900" progId="Excel.Sheet.12" spid="_x0000_s1">
                  <p:embed/>
                </p:oleObj>
              </mc:Choice>
              <mc:Fallback>
                <p:oleObj r:id="rId6" imgH="1257300" imgW="3771900" progId="Excel.Sheet.12">
                  <p:embed/>
                  <p:pic>
                    <p:nvPicPr>
                      <p:cNvPr id="265" name="Google Shape;265;p28"/>
                      <p:cNvPicPr preferRelativeResize="0"/>
                      <p:nvPr/>
                    </p:nvPicPr>
                    <p:blipFill rotWithShape="1">
                      <a:blip r:embed="rId7">
                        <a:alphaModFix/>
                      </a:blip>
                      <a:srcRect b="0" l="0" r="0" t="0"/>
                      <a:stretch/>
                    </p:blipFill>
                    <p:spPr>
                      <a:xfrm>
                        <a:off x="299357" y="3292929"/>
                        <a:ext cx="3771900" cy="1257300"/>
                      </a:xfrm>
                      <a:prstGeom prst="rect">
                        <a:avLst/>
                      </a:prstGeom>
                      <a:noFill/>
                      <a:ln>
                        <a:noFill/>
                      </a:ln>
                    </p:spPr>
                  </p:pic>
                </p:oleObj>
              </mc:Fallback>
            </mc:AlternateContent>
          </a:graphicData>
        </a:graphic>
      </p:graphicFrame>
      <p:sp>
        <p:nvSpPr>
          <p:cNvPr id="266" name="Google Shape;266;p28"/>
          <p:cNvSpPr txBox="1"/>
          <p:nvPr/>
        </p:nvSpPr>
        <p:spPr>
          <a:xfrm>
            <a:off x="1540916" y="591966"/>
            <a:ext cx="14650996"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Confusion Matrix</a:t>
            </a:r>
            <a:endParaRPr/>
          </a:p>
        </p:txBody>
      </p:sp>
      <p:sp>
        <p:nvSpPr>
          <p:cNvPr id="267" name="Google Shape;267;p28"/>
          <p:cNvSpPr txBox="1"/>
          <p:nvPr/>
        </p:nvSpPr>
        <p:spPr>
          <a:xfrm>
            <a:off x="11718471" y="3622071"/>
            <a:ext cx="6100331" cy="407019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55" u="none" cap="none" strike="noStrike">
                <a:solidFill>
                  <a:srgbClr val="B84C65"/>
                </a:solidFill>
                <a:latin typeface="Arial"/>
                <a:ea typeface="Arial"/>
                <a:cs typeface="Arial"/>
                <a:sym typeface="Arial"/>
              </a:rPr>
              <a:t>Interpretation (Spam Filter):</a:t>
            </a:r>
            <a:endParaRPr/>
          </a:p>
          <a:p>
            <a:pPr indent="-275864" lvl="1" marL="551731" marR="0" rtl="0" algn="l">
              <a:lnSpc>
                <a:spcPct val="140000"/>
              </a:lnSpc>
              <a:spcBef>
                <a:spcPts val="0"/>
              </a:spcBef>
              <a:spcAft>
                <a:spcPts val="0"/>
              </a:spcAft>
              <a:buClr>
                <a:srgbClr val="B84C65"/>
              </a:buClr>
              <a:buSzPts val="2555"/>
              <a:buFont typeface="Arial"/>
              <a:buChar char="•"/>
            </a:pPr>
            <a:r>
              <a:rPr b="1" i="0" lang="en-US" sz="2555" u="none" cap="none" strike="noStrike">
                <a:solidFill>
                  <a:srgbClr val="B84C65"/>
                </a:solidFill>
                <a:latin typeface="Arial"/>
                <a:ea typeface="Arial"/>
                <a:cs typeface="Arial"/>
                <a:sym typeface="Arial"/>
              </a:rPr>
              <a:t>TP: Spam correctly detected as spam.</a:t>
            </a:r>
            <a:endParaRPr/>
          </a:p>
          <a:p>
            <a:pPr indent="-275864" lvl="1" marL="551731" marR="0" rtl="0" algn="l">
              <a:lnSpc>
                <a:spcPct val="140000"/>
              </a:lnSpc>
              <a:spcBef>
                <a:spcPts val="0"/>
              </a:spcBef>
              <a:spcAft>
                <a:spcPts val="0"/>
              </a:spcAft>
              <a:buClr>
                <a:srgbClr val="B84C65"/>
              </a:buClr>
              <a:buSzPts val="2555"/>
              <a:buFont typeface="Arial"/>
              <a:buChar char="•"/>
            </a:pPr>
            <a:r>
              <a:rPr b="1" i="0" lang="en-US" sz="2555" u="none" cap="none" strike="noStrike">
                <a:solidFill>
                  <a:srgbClr val="B84C65"/>
                </a:solidFill>
                <a:latin typeface="Arial"/>
                <a:ea typeface="Arial"/>
                <a:cs typeface="Arial"/>
                <a:sym typeface="Arial"/>
              </a:rPr>
              <a:t>TN: Normal email correctly detected as normal.</a:t>
            </a:r>
            <a:endParaRPr/>
          </a:p>
          <a:p>
            <a:pPr indent="-275864" lvl="1" marL="551731" marR="0" rtl="0" algn="l">
              <a:lnSpc>
                <a:spcPct val="140000"/>
              </a:lnSpc>
              <a:spcBef>
                <a:spcPts val="0"/>
              </a:spcBef>
              <a:spcAft>
                <a:spcPts val="0"/>
              </a:spcAft>
              <a:buClr>
                <a:srgbClr val="B84C65"/>
              </a:buClr>
              <a:buSzPts val="2555"/>
              <a:buFont typeface="Arial"/>
              <a:buChar char="•"/>
            </a:pPr>
            <a:r>
              <a:rPr b="1" i="0" lang="en-US" sz="2555" u="none" cap="none" strike="noStrike">
                <a:solidFill>
                  <a:srgbClr val="B84C65"/>
                </a:solidFill>
                <a:latin typeface="Arial"/>
                <a:ea typeface="Arial"/>
                <a:cs typeface="Arial"/>
                <a:sym typeface="Arial"/>
              </a:rPr>
              <a:t>FP: Normal email wrongly flagged as spam (annoying).</a:t>
            </a:r>
            <a:endParaRPr/>
          </a:p>
          <a:p>
            <a:pPr indent="-275864" lvl="1" marL="551731" marR="0" rtl="0" algn="l">
              <a:lnSpc>
                <a:spcPct val="140000"/>
              </a:lnSpc>
              <a:spcBef>
                <a:spcPts val="0"/>
              </a:spcBef>
              <a:spcAft>
                <a:spcPts val="0"/>
              </a:spcAft>
              <a:buClr>
                <a:srgbClr val="B84C65"/>
              </a:buClr>
              <a:buSzPts val="2555"/>
              <a:buFont typeface="Arial"/>
              <a:buChar char="•"/>
            </a:pPr>
            <a:r>
              <a:rPr b="1" i="0" lang="en-US" sz="2555" u="none" cap="none" strike="noStrike">
                <a:solidFill>
                  <a:srgbClr val="B84C65"/>
                </a:solidFill>
                <a:latin typeface="Arial"/>
                <a:ea typeface="Arial"/>
                <a:cs typeface="Arial"/>
                <a:sym typeface="Arial"/>
              </a:rPr>
              <a:t>FN: Spam wrongly marked as normal (dangerous).</a:t>
            </a:r>
            <a:endParaRPr/>
          </a:p>
          <a:p>
            <a:pPr indent="0" lvl="0" marL="0" marR="0" rtl="0" algn="l">
              <a:lnSpc>
                <a:spcPct val="140000"/>
              </a:lnSpc>
              <a:spcBef>
                <a:spcPts val="0"/>
              </a:spcBef>
              <a:spcAft>
                <a:spcPts val="0"/>
              </a:spcAft>
              <a:buNone/>
            </a:pPr>
            <a:r>
              <a:t/>
            </a:r>
            <a:endParaRPr b="1" i="0" sz="2555" u="none" cap="none" strike="noStrike">
              <a:solidFill>
                <a:srgbClr val="B84C65"/>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73" name="Google Shape;273;p29"/>
          <p:cNvSpPr/>
          <p:nvPr/>
        </p:nvSpPr>
        <p:spPr>
          <a:xfrm>
            <a:off x="7258918" y="1028700"/>
            <a:ext cx="10000382" cy="8492564"/>
          </a:xfrm>
          <a:custGeom>
            <a:rect b="b" l="l" r="r" t="t"/>
            <a:pathLst>
              <a:path extrusionOk="0" h="8492564" w="10000382">
                <a:moveTo>
                  <a:pt x="0" y="0"/>
                </a:moveTo>
                <a:lnTo>
                  <a:pt x="10000382" y="0"/>
                </a:lnTo>
                <a:lnTo>
                  <a:pt x="10000382" y="8492564"/>
                </a:lnTo>
                <a:lnTo>
                  <a:pt x="0" y="8492564"/>
                </a:lnTo>
                <a:lnTo>
                  <a:pt x="0" y="0"/>
                </a:lnTo>
                <a:close/>
              </a:path>
            </a:pathLst>
          </a:custGeom>
          <a:blipFill rotWithShape="1">
            <a:blip r:embed="rId4">
              <a:alphaModFix/>
            </a:blip>
            <a:stretch>
              <a:fillRect b="0" l="0" r="0" t="0"/>
            </a:stretch>
          </a:blipFill>
          <a:ln>
            <a:noFill/>
          </a:ln>
        </p:spPr>
      </p:sp>
      <p:sp>
        <p:nvSpPr>
          <p:cNvPr id="274" name="Google Shape;274;p29"/>
          <p:cNvSpPr txBox="1"/>
          <p:nvPr/>
        </p:nvSpPr>
        <p:spPr>
          <a:xfrm>
            <a:off x="-3439298" y="3803252"/>
            <a:ext cx="14650996"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Formulas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80" name="Google Shape;280;p30"/>
          <p:cNvSpPr txBox="1"/>
          <p:nvPr/>
        </p:nvSpPr>
        <p:spPr>
          <a:xfrm>
            <a:off x="-3194369" y="3803252"/>
            <a:ext cx="14650996"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Example</a:t>
            </a:r>
            <a:endParaRPr/>
          </a:p>
        </p:txBody>
      </p:sp>
      <p:sp>
        <p:nvSpPr>
          <p:cNvPr id="281" name="Google Shape;281;p30"/>
          <p:cNvSpPr txBox="1"/>
          <p:nvPr/>
        </p:nvSpPr>
        <p:spPr>
          <a:xfrm>
            <a:off x="8207829" y="1183312"/>
            <a:ext cx="12740617" cy="855140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Suppose we test 100 emails:</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30 are spam, 70 are normal.</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Model predictions:</a:t>
            </a:r>
            <a:endParaRPr/>
          </a:p>
          <a:p>
            <a:pPr indent="-497357" lvl="2" marL="1492071"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20 spam correctly detected (TP = 20)</a:t>
            </a:r>
            <a:endParaRPr/>
          </a:p>
          <a:p>
            <a:pPr indent="-497357" lvl="2" marL="1492071"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10 spam missed (FN = 10)</a:t>
            </a:r>
            <a:endParaRPr/>
          </a:p>
          <a:p>
            <a:pPr indent="-497357" lvl="2" marL="1492071"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5 normal wrongly flagged spam (FP = 5)</a:t>
            </a:r>
            <a:endParaRPr/>
          </a:p>
          <a:p>
            <a:pPr indent="-497357" lvl="2" marL="1492071"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65 normal correctly detected (TN = 65)</a:t>
            </a:r>
            <a:endParaRPr/>
          </a:p>
          <a:p>
            <a:pPr indent="0" lvl="0" marL="0" marR="0" rtl="0" algn="l">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Now compute:</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Accuracy = (20+65) / 100 = 85%</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Precision = 20 / (20+5) = 80%</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Recall = 20 / (20+10) = 66.7%</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F1 Score ≈ 72.7%</a:t>
            </a:r>
            <a:endParaRPr/>
          </a:p>
          <a:p>
            <a:pPr indent="-373018" lvl="1" marL="746035" marR="0" rtl="0" algn="l">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Specificity = 65 / (65+5) = 92.8%</a:t>
            </a:r>
            <a:endParaRPr/>
          </a:p>
          <a:p>
            <a:pPr indent="0" lvl="0" marL="0" marR="0" rtl="0" algn="l">
              <a:lnSpc>
                <a:spcPct val="140000"/>
              </a:lnSpc>
              <a:spcBef>
                <a:spcPts val="0"/>
              </a:spcBef>
              <a:spcAft>
                <a:spcPts val="0"/>
              </a:spcAft>
              <a:buNone/>
            </a:pPr>
            <a:r>
              <a:t/>
            </a:r>
            <a:endParaRPr b="1" i="0" sz="3455" u="none" cap="none" strike="noStrike">
              <a:solidFill>
                <a:srgbClr val="B84C65"/>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87" name="Google Shape;287;p31"/>
          <p:cNvSpPr txBox="1"/>
          <p:nvPr/>
        </p:nvSpPr>
        <p:spPr>
          <a:xfrm>
            <a:off x="2030774" y="455895"/>
            <a:ext cx="14650996" cy="702310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Comparison of Classification Methods</a:t>
            </a:r>
            <a:endParaRPr/>
          </a:p>
          <a:p>
            <a:pPr indent="0" lvl="0" marL="0" marR="0" rtl="0" algn="ctr">
              <a:lnSpc>
                <a:spcPct val="140004"/>
              </a:lnSpc>
              <a:spcBef>
                <a:spcPts val="0"/>
              </a:spcBef>
              <a:spcAft>
                <a:spcPts val="0"/>
              </a:spcAft>
              <a:buNone/>
            </a:pPr>
            <a:r>
              <a:t/>
            </a:r>
            <a:endParaRPr b="0" i="0" sz="9999" u="none" cap="none" strike="noStrike">
              <a:solidFill>
                <a:srgbClr val="B84C65"/>
              </a:solidFill>
              <a:latin typeface="Arial"/>
              <a:ea typeface="Arial"/>
              <a:cs typeface="Arial"/>
              <a:sym typeface="Arial"/>
            </a:endParaRPr>
          </a:p>
          <a:p>
            <a:pPr indent="0" lvl="0" marL="0" marR="0" rtl="0" algn="ctr">
              <a:lnSpc>
                <a:spcPct val="140004"/>
              </a:lnSpc>
              <a:spcBef>
                <a:spcPts val="0"/>
              </a:spcBef>
              <a:spcAft>
                <a:spcPts val="0"/>
              </a:spcAft>
              <a:buNone/>
            </a:pPr>
            <a:r>
              <a:t/>
            </a:r>
            <a:endParaRPr b="0" i="0" sz="9999" u="none" cap="none" strike="noStrike">
              <a:solidFill>
                <a:srgbClr val="B84C65"/>
              </a:solidFill>
              <a:latin typeface="Arial"/>
              <a:ea typeface="Arial"/>
              <a:cs typeface="Arial"/>
              <a:sym typeface="Arial"/>
            </a:endParaRPr>
          </a:p>
        </p:txBody>
      </p:sp>
      <p:sp>
        <p:nvSpPr>
          <p:cNvPr id="288" name="Google Shape;288;p31"/>
          <p:cNvSpPr txBox="1"/>
          <p:nvPr/>
        </p:nvSpPr>
        <p:spPr>
          <a:xfrm>
            <a:off x="2985963" y="4364494"/>
            <a:ext cx="12740617" cy="4893806"/>
          </a:xfrm>
          <a:prstGeom prst="rect">
            <a:avLst/>
          </a:prstGeom>
          <a:noFill/>
          <a:ln>
            <a:noFill/>
          </a:ln>
        </p:spPr>
        <p:txBody>
          <a:bodyPr anchorCtr="0" anchor="t" bIns="0" lIns="0" spcFirstLastPara="1" rIns="0" wrap="square" tIns="0">
            <a:spAutoFit/>
          </a:bodyPr>
          <a:lstStyle/>
          <a:p>
            <a:pPr indent="-373018" lvl="1" marL="746035" marR="0" rtl="0" algn="ctr">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Why Compare? → No algorithm is best for all problems.</a:t>
            </a:r>
            <a:endParaRPr/>
          </a:p>
          <a:p>
            <a:pPr indent="-373018" lvl="1" marL="746035" marR="0" rtl="0" algn="ctr">
              <a:lnSpc>
                <a:spcPct val="140000"/>
              </a:lnSpc>
              <a:spcBef>
                <a:spcPts val="0"/>
              </a:spcBef>
              <a:spcAft>
                <a:spcPts val="0"/>
              </a:spcAft>
              <a:buClr>
                <a:srgbClr val="B84C65"/>
              </a:buClr>
              <a:buSzPts val="3455"/>
              <a:buFont typeface="Arial"/>
              <a:buChar char="•"/>
            </a:pPr>
            <a:r>
              <a:rPr b="1" i="0" lang="en-US" sz="3455" u="none" cap="none" strike="noStrike">
                <a:solidFill>
                  <a:srgbClr val="B84C65"/>
                </a:solidFill>
                <a:latin typeface="Arial"/>
                <a:ea typeface="Arial"/>
                <a:cs typeface="Arial"/>
                <a:sym typeface="Arial"/>
              </a:rPr>
              <a:t>What to Compare?</a:t>
            </a:r>
            <a:endParaRPr/>
          </a:p>
          <a:p>
            <a:pPr indent="0" lvl="0" marL="0" marR="0" rtl="0" algn="ctr">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Accuracy → How correct the predictions are.</a:t>
            </a:r>
            <a:endParaRPr/>
          </a:p>
          <a:p>
            <a:pPr indent="0" lvl="0" marL="0" marR="0" rtl="0" algn="ctr">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Speed → Training &amp; prediction time.</a:t>
            </a:r>
            <a:endParaRPr/>
          </a:p>
          <a:p>
            <a:pPr indent="0" lvl="0" marL="0" marR="0" rtl="0" algn="ctr">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Memory → How much data it stores.</a:t>
            </a:r>
            <a:endParaRPr/>
          </a:p>
          <a:p>
            <a:pPr indent="0" lvl="0" marL="0" marR="0" rtl="0" algn="ctr">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Scalability → Can it handle large data?</a:t>
            </a:r>
            <a:endParaRPr/>
          </a:p>
          <a:p>
            <a:pPr indent="0" lvl="0" marL="0" marR="0" rtl="0" algn="ctr">
              <a:lnSpc>
                <a:spcPct val="140000"/>
              </a:lnSpc>
              <a:spcBef>
                <a:spcPts val="0"/>
              </a:spcBef>
              <a:spcAft>
                <a:spcPts val="0"/>
              </a:spcAft>
              <a:buNone/>
            </a:pPr>
            <a:r>
              <a:rPr b="1" i="0" lang="en-US" sz="3455" u="none" cap="none" strike="noStrike">
                <a:solidFill>
                  <a:srgbClr val="B84C65"/>
                </a:solidFill>
                <a:latin typeface="Arial"/>
                <a:ea typeface="Arial"/>
                <a:cs typeface="Arial"/>
                <a:sym typeface="Arial"/>
              </a:rPr>
              <a:t>Interpretability → Easy or hard to understand?</a:t>
            </a:r>
            <a:endParaRPr/>
          </a:p>
          <a:p>
            <a:pPr indent="0" lvl="0" marL="0" marR="0" rtl="0" algn="ctr">
              <a:lnSpc>
                <a:spcPct val="140000"/>
              </a:lnSpc>
              <a:spcBef>
                <a:spcPts val="0"/>
              </a:spcBef>
              <a:spcAft>
                <a:spcPts val="0"/>
              </a:spcAft>
              <a:buNone/>
            </a:pPr>
            <a:r>
              <a:t/>
            </a:r>
            <a:endParaRPr b="1" i="0" sz="3455" u="none" cap="none" strike="noStrike">
              <a:solidFill>
                <a:srgbClr val="B84C65"/>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00" name="Google Shape;100;p3"/>
          <p:cNvSpPr txBox="1"/>
          <p:nvPr/>
        </p:nvSpPr>
        <p:spPr>
          <a:xfrm>
            <a:off x="857188" y="2326401"/>
            <a:ext cx="16573625" cy="159257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300" u="none" cap="none" strike="noStrike">
                <a:solidFill>
                  <a:srgbClr val="B84C65"/>
                </a:solidFill>
                <a:latin typeface="Arial"/>
                <a:ea typeface="Arial"/>
                <a:cs typeface="Arial"/>
                <a:sym typeface="Arial"/>
              </a:rPr>
              <a:t>Applications of Classification</a:t>
            </a:r>
            <a:endParaRPr/>
          </a:p>
        </p:txBody>
      </p:sp>
      <p:sp>
        <p:nvSpPr>
          <p:cNvPr id="101" name="Google Shape;101;p3"/>
          <p:cNvSpPr txBox="1"/>
          <p:nvPr/>
        </p:nvSpPr>
        <p:spPr>
          <a:xfrm>
            <a:off x="1870869" y="4304865"/>
            <a:ext cx="14546262" cy="3111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500" u="none" cap="none" strike="noStrike">
                <a:solidFill>
                  <a:srgbClr val="B84C65"/>
                </a:solidFill>
                <a:latin typeface="Arial"/>
                <a:ea typeface="Arial"/>
                <a:cs typeface="Arial"/>
                <a:sym typeface="Arial"/>
              </a:rPr>
              <a:t>Classification has many applications in real life. In email systems, it is used for spam filtering. In banking, it helps predict whether a loan application should be approved or denied. In healthcare, it is used to assist doctors in diagnosing diseases. In technology, it powers face and voice recognition, and in business, it helps companies classify customers for targeted marketing.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94" name="Google Shape;294;p32"/>
          <p:cNvSpPr txBox="1"/>
          <p:nvPr/>
        </p:nvSpPr>
        <p:spPr>
          <a:xfrm>
            <a:off x="3619585" y="4194175"/>
            <a:ext cx="11048831" cy="1708151"/>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999" u="none" cap="none" strike="noStrike">
                <a:solidFill>
                  <a:srgbClr val="B84C65"/>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07" name="Google Shape;107;p4"/>
          <p:cNvSpPr txBox="1"/>
          <p:nvPr/>
        </p:nvSpPr>
        <p:spPr>
          <a:xfrm>
            <a:off x="1028700" y="1745163"/>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General Approach to Classification</a:t>
            </a:r>
            <a:endParaRPr/>
          </a:p>
        </p:txBody>
      </p:sp>
      <p:sp>
        <p:nvSpPr>
          <p:cNvPr id="108" name="Google Shape;108;p4"/>
          <p:cNvSpPr txBox="1"/>
          <p:nvPr/>
        </p:nvSpPr>
        <p:spPr>
          <a:xfrm>
            <a:off x="3387124" y="3582866"/>
            <a:ext cx="11513753" cy="3967959"/>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The general approach to classification is divided into two phases. The first is the training phase, where the model is built using data that already has known labels. The second is the testing phase, where the model is evaluated using new and unseen data. The overall goal is to make accurate predictions on future or real-world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14" name="Google Shape;114;p5"/>
          <p:cNvSpPr txBox="1"/>
          <p:nvPr/>
        </p:nvSpPr>
        <p:spPr>
          <a:xfrm>
            <a:off x="787041" y="1626775"/>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Workflow of Classification</a:t>
            </a:r>
            <a:endParaRPr/>
          </a:p>
        </p:txBody>
      </p:sp>
      <p:sp>
        <p:nvSpPr>
          <p:cNvPr id="115" name="Google Shape;115;p5"/>
          <p:cNvSpPr txBox="1"/>
          <p:nvPr/>
        </p:nvSpPr>
        <p:spPr>
          <a:xfrm>
            <a:off x="2755719" y="3425014"/>
            <a:ext cx="12776563" cy="5284007"/>
          </a:xfrm>
          <a:prstGeom prst="rect">
            <a:avLst/>
          </a:prstGeom>
          <a:noFill/>
          <a:ln>
            <a:noFill/>
          </a:ln>
        </p:spPr>
        <p:txBody>
          <a:bodyPr anchorCtr="0" anchor="t" bIns="0" lIns="0" spcFirstLastPara="1" rIns="0" wrap="square" tIns="0">
            <a:spAutoFit/>
          </a:bodyPr>
          <a:lstStyle/>
          <a:p>
            <a:pPr indent="0" lvl="0" marL="0" marR="0" rtl="0" algn="ctr">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The workflow of classification begins with collecting data. After this, the data must go through preprocessing, which includes cleaning, handling missing values, and selecting the right features. The next step is training the model so it can learn patterns from the data. After training, the model is tested and evaluated to see how well it performs. Finally, if the model is accurate, it is deployed and used in practical applications.</a:t>
            </a:r>
            <a:endParaRPr/>
          </a:p>
          <a:p>
            <a:pPr indent="0" lvl="0" marL="0" marR="0" rtl="0" algn="ctr">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21" name="Google Shape;121;p6"/>
          <p:cNvSpPr txBox="1"/>
          <p:nvPr/>
        </p:nvSpPr>
        <p:spPr>
          <a:xfrm>
            <a:off x="787041" y="1311072"/>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Types of Classification Models</a:t>
            </a:r>
            <a:endParaRPr/>
          </a:p>
        </p:txBody>
      </p:sp>
      <p:sp>
        <p:nvSpPr>
          <p:cNvPr id="122" name="Google Shape;122;p6"/>
          <p:cNvSpPr txBox="1"/>
          <p:nvPr/>
        </p:nvSpPr>
        <p:spPr>
          <a:xfrm>
            <a:off x="2874107" y="3168506"/>
            <a:ext cx="12776563" cy="5934839"/>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Symbolic Models</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Decision Trees, Rule-Based Classifiers.</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Easy to understand and interpret.</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Non-Symbolic Models</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k-Nearest Neighbor (k-NN), Support Vector Machines (SVM), Neural Networks.</a:t>
            </a:r>
            <a:endParaRPr/>
          </a:p>
          <a:p>
            <a:pPr indent="-401563" lvl="1" marL="803127" marR="0" rtl="0" algn="l">
              <a:lnSpc>
                <a:spcPct val="140048"/>
              </a:lnSpc>
              <a:spcBef>
                <a:spcPts val="0"/>
              </a:spcBef>
              <a:spcAft>
                <a:spcPts val="0"/>
              </a:spcAft>
              <a:buClr>
                <a:srgbClr val="B84C65"/>
              </a:buClr>
              <a:buSzPts val="3718"/>
              <a:buFont typeface="Arial"/>
              <a:buChar char="•"/>
            </a:pPr>
            <a:r>
              <a:rPr b="1" i="0" lang="en-US" sz="3718" u="none" cap="none" strike="noStrike">
                <a:solidFill>
                  <a:srgbClr val="B84C65"/>
                </a:solidFill>
                <a:latin typeface="Arial"/>
                <a:ea typeface="Arial"/>
                <a:cs typeface="Arial"/>
                <a:sym typeface="Arial"/>
              </a:rPr>
              <a:t>More powerful, but often harder to explain.</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28" name="Google Shape;128;p7"/>
          <p:cNvSpPr txBox="1"/>
          <p:nvPr/>
        </p:nvSpPr>
        <p:spPr>
          <a:xfrm>
            <a:off x="787041" y="1311072"/>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Key Issues in Classification</a:t>
            </a:r>
            <a:endParaRPr/>
          </a:p>
        </p:txBody>
      </p:sp>
      <p:sp>
        <p:nvSpPr>
          <p:cNvPr id="129" name="Google Shape;129;p7"/>
          <p:cNvSpPr txBox="1"/>
          <p:nvPr/>
        </p:nvSpPr>
        <p:spPr>
          <a:xfrm>
            <a:off x="2874107" y="3168506"/>
            <a:ext cx="12776563" cy="5277614"/>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There are several key issues in classification. One is choosing the right model, since not all algorithms work equally well for every problem. Another issue is scalability, because large datasets require models that can work efficiently and quickly. Data quality is also a problem, as missing or noisy data can reduce accuracy. Finally, interpretability is an issue, since some models are so complex that it becomes difficult to explain their decisions.</a:t>
            </a:r>
            <a:endParaRPr/>
          </a:p>
          <a:p>
            <a:pPr indent="0" lvl="0" marL="0" marR="0" rtl="0" algn="l">
              <a:lnSpc>
                <a:spcPct val="140010"/>
              </a:lnSpc>
              <a:spcBef>
                <a:spcPts val="0"/>
              </a:spcBef>
              <a:spcAft>
                <a:spcPts val="0"/>
              </a:spcAft>
              <a:buNone/>
            </a:pPr>
            <a:r>
              <a:t/>
            </a:r>
            <a:endParaRPr b="1" i="0" sz="3718" u="none" cap="none" strike="noStrike">
              <a:solidFill>
                <a:srgbClr val="B84C6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35" name="Google Shape;135;p8"/>
          <p:cNvSpPr txBox="1"/>
          <p:nvPr/>
        </p:nvSpPr>
        <p:spPr>
          <a:xfrm>
            <a:off x="787041" y="1508386"/>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Overfitting vs. Underfitting</a:t>
            </a:r>
            <a:endParaRPr/>
          </a:p>
        </p:txBody>
      </p:sp>
      <p:sp>
        <p:nvSpPr>
          <p:cNvPr id="136" name="Google Shape;136;p8"/>
          <p:cNvSpPr txBox="1"/>
          <p:nvPr/>
        </p:nvSpPr>
        <p:spPr>
          <a:xfrm>
            <a:off x="2874107" y="3405283"/>
            <a:ext cx="12776563" cy="3963164"/>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Overfitting happens when the model is too complex. In this case, it memorizes the training data and performs poorly on new data. Underfitting occurs when the model is too simple and fails to capture important patterns, resulting in poor performance on both training and testing data. To achieve good results, there must be a balance between overfitting and underfitting.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42" name="Google Shape;142;p9"/>
          <p:cNvSpPr txBox="1"/>
          <p:nvPr/>
        </p:nvSpPr>
        <p:spPr>
          <a:xfrm>
            <a:off x="787041" y="1508386"/>
            <a:ext cx="16713919" cy="1419628"/>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224" u="none" cap="none" strike="noStrike">
                <a:solidFill>
                  <a:srgbClr val="B84C65"/>
                </a:solidFill>
                <a:latin typeface="Arial"/>
                <a:ea typeface="Arial"/>
                <a:cs typeface="Arial"/>
                <a:sym typeface="Arial"/>
              </a:rPr>
              <a:t>Evaluation Challenges</a:t>
            </a:r>
            <a:endParaRPr/>
          </a:p>
        </p:txBody>
      </p:sp>
      <p:sp>
        <p:nvSpPr>
          <p:cNvPr id="143" name="Google Shape;143;p9"/>
          <p:cNvSpPr txBox="1"/>
          <p:nvPr/>
        </p:nvSpPr>
        <p:spPr>
          <a:xfrm>
            <a:off x="2005925" y="3602597"/>
            <a:ext cx="14626852" cy="4620389"/>
          </a:xfrm>
          <a:prstGeom prst="rect">
            <a:avLst/>
          </a:prstGeom>
          <a:noFill/>
          <a:ln>
            <a:noFill/>
          </a:ln>
        </p:spPr>
        <p:txBody>
          <a:bodyPr anchorCtr="0" anchor="t" bIns="0" lIns="0" spcFirstLastPara="1" rIns="0" wrap="square" tIns="0">
            <a:spAutoFit/>
          </a:bodyPr>
          <a:lstStyle/>
          <a:p>
            <a:pPr indent="0" lvl="0" marL="0" marR="0" rtl="0" algn="l">
              <a:lnSpc>
                <a:spcPct val="140048"/>
              </a:lnSpc>
              <a:spcBef>
                <a:spcPts val="0"/>
              </a:spcBef>
              <a:spcAft>
                <a:spcPts val="0"/>
              </a:spcAft>
              <a:buNone/>
            </a:pPr>
            <a:r>
              <a:rPr b="1" i="0" lang="en-US" sz="3718" u="none" cap="none" strike="noStrike">
                <a:solidFill>
                  <a:srgbClr val="B84C65"/>
                </a:solidFill>
                <a:latin typeface="Arial"/>
                <a:ea typeface="Arial"/>
                <a:cs typeface="Arial"/>
                <a:sym typeface="Arial"/>
              </a:rPr>
              <a:t>Evaluating classification models is not always simple. One common challenge is imbalanced data, such as in fraud detection, where fraud cases are very few compared to normal cases. In such situations, accuracy alone is not a good measure of performance. Instead, better evaluation metrics such as precision, recall, F1-score, and ROC-AUC are used. Another technique called cross-validation is also important to make testing more reliable and reduce bias.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